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8" r:id="rId5"/>
    <p:sldId id="256" r:id="rId6"/>
    <p:sldId id="270" r:id="rId7"/>
    <p:sldId id="257" r:id="rId8"/>
    <p:sldId id="271" r:id="rId9"/>
    <p:sldId id="259" r:id="rId10"/>
    <p:sldId id="260" r:id="rId11"/>
    <p:sldId id="261" r:id="rId12"/>
    <p:sldId id="266" r:id="rId13"/>
    <p:sldId id="267" r:id="rId14"/>
    <p:sldId id="262" r:id="rId15"/>
    <p:sldId id="263" r:id="rId16"/>
    <p:sldId id="264" r:id="rId17"/>
    <p:sldId id="273" r:id="rId18"/>
    <p:sldId id="265" r:id="rId19"/>
    <p:sldId id="268" r:id="rId20"/>
    <p:sldId id="26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60"/>
  </p:normalViewPr>
  <p:slideViewPr>
    <p:cSldViewPr>
      <p:cViewPr varScale="1">
        <p:scale>
          <a:sx n="93" d="100"/>
          <a:sy n="93" d="100"/>
        </p:scale>
        <p:origin x="1253" y="72"/>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12/3/2019</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12/3/2019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12/3/2019</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smtClean="0"/>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smtClean="0"/>
              <a:t>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xmlns=""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xmlns=""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544616"/>
          </a:xfrm>
        </p:spPr>
        <p:txBody>
          <a:bodyPr>
            <a:normAutofit/>
          </a:bodyPr>
          <a:lstStyle/>
          <a:p>
            <a:pPr marL="64008" indent="0" algn="ctr">
              <a:buNone/>
            </a:pPr>
            <a:r>
              <a:rPr lang="en-IN" sz="2300" b="1" dirty="0" smtClean="0">
                <a:effectLst>
                  <a:outerShdw blurRad="38100" dist="38100" dir="2700000" algn="tl">
                    <a:srgbClr val="000000">
                      <a:alpha val="43137"/>
                    </a:srgbClr>
                  </a:outerShdw>
                </a:effectLst>
              </a:rPr>
              <a:t>INDIAN INSTITUTE OF INFORMATION TECHNOLOGY</a:t>
            </a:r>
          </a:p>
          <a:p>
            <a:pPr marL="64008" indent="0" algn="ctr">
              <a:buNone/>
            </a:pPr>
            <a:r>
              <a:rPr lang="en-IN" sz="2300" b="1" dirty="0" smtClean="0">
                <a:effectLst>
                  <a:outerShdw blurRad="38100" dist="38100" dir="2700000" algn="tl">
                    <a:srgbClr val="000000">
                      <a:alpha val="43137"/>
                    </a:srgbClr>
                  </a:outerShdw>
                </a:effectLst>
              </a:rPr>
              <a:t>ALLAHABAD</a:t>
            </a:r>
          </a:p>
          <a:p>
            <a:pPr marL="64008" indent="0" algn="ctr">
              <a:buNone/>
            </a:pPr>
            <a:endParaRPr lang="en-IN" sz="2300" b="1" dirty="0">
              <a:effectLst>
                <a:outerShdw blurRad="38100" dist="38100" dir="2700000" algn="tl">
                  <a:srgbClr val="000000">
                    <a:alpha val="43137"/>
                  </a:srgbClr>
                </a:outerShdw>
              </a:effectLst>
            </a:endParaRPr>
          </a:p>
          <a:p>
            <a:pPr marL="64008" indent="0" algn="ctr">
              <a:buNone/>
            </a:pPr>
            <a:endParaRPr lang="en-IN" sz="2300" b="1" dirty="0" smtClean="0">
              <a:effectLst>
                <a:outerShdw blurRad="38100" dist="38100" dir="2700000" algn="tl">
                  <a:srgbClr val="000000">
                    <a:alpha val="43137"/>
                  </a:srgbClr>
                </a:outerShdw>
              </a:effectLst>
            </a:endParaRPr>
          </a:p>
          <a:p>
            <a:pPr marL="64008" indent="0" algn="ctr">
              <a:buNone/>
            </a:pPr>
            <a:endParaRPr lang="en-IN" sz="2300" b="1" dirty="0">
              <a:effectLst>
                <a:outerShdw blurRad="38100" dist="38100" dir="2700000" algn="tl">
                  <a:srgbClr val="000000">
                    <a:alpha val="43137"/>
                  </a:srgbClr>
                </a:outerShdw>
              </a:effectLst>
            </a:endParaRPr>
          </a:p>
          <a:p>
            <a:pPr marL="64008" indent="0" algn="ctr">
              <a:buNone/>
            </a:pPr>
            <a:endParaRPr lang="en-IN" sz="2300" b="1" dirty="0" smtClean="0">
              <a:effectLst>
                <a:outerShdw blurRad="38100" dist="38100" dir="2700000" algn="tl">
                  <a:srgbClr val="000000">
                    <a:alpha val="43137"/>
                  </a:srgbClr>
                </a:outerShdw>
              </a:effectLst>
            </a:endParaRPr>
          </a:p>
          <a:p>
            <a:pPr marL="64008" indent="0" algn="ctr">
              <a:buNone/>
            </a:pPr>
            <a:endParaRPr lang="en-IN" sz="2300" b="1" dirty="0">
              <a:effectLst>
                <a:outerShdw blurRad="38100" dist="38100" dir="2700000" algn="tl">
                  <a:srgbClr val="000000">
                    <a:alpha val="43137"/>
                  </a:srgbClr>
                </a:outerShdw>
              </a:effectLst>
            </a:endParaRPr>
          </a:p>
          <a:p>
            <a:pPr marL="64008" indent="0" algn="ctr">
              <a:buNone/>
            </a:pPr>
            <a:endParaRPr lang="en-IN" sz="2300" b="1" dirty="0" smtClean="0">
              <a:effectLst>
                <a:outerShdw blurRad="38100" dist="38100" dir="2700000" algn="tl">
                  <a:srgbClr val="000000">
                    <a:alpha val="43137"/>
                  </a:srgbClr>
                </a:outerShdw>
              </a:effectLst>
            </a:endParaRPr>
          </a:p>
          <a:p>
            <a:pPr marL="64008" indent="0" algn="ctr">
              <a:buNone/>
            </a:pPr>
            <a:r>
              <a:rPr lang="en-US" sz="2400" b="1" dirty="0" smtClean="0">
                <a:solidFill>
                  <a:schemeClr val="bg1"/>
                </a:solidFill>
              </a:rPr>
              <a:t>Project </a:t>
            </a:r>
            <a:r>
              <a:rPr lang="en-US" sz="2400" b="1" dirty="0">
                <a:solidFill>
                  <a:schemeClr val="bg1"/>
                </a:solidFill>
              </a:rPr>
              <a:t>done under the </a:t>
            </a:r>
            <a:r>
              <a:rPr lang="en-US" sz="2400" b="1" dirty="0" smtClean="0">
                <a:solidFill>
                  <a:schemeClr val="bg1"/>
                </a:solidFill>
              </a:rPr>
              <a:t>guidance of</a:t>
            </a:r>
          </a:p>
          <a:p>
            <a:pPr marL="64008" indent="0" algn="ctr">
              <a:buNone/>
            </a:pPr>
            <a:r>
              <a:rPr lang="en-US" sz="2400" b="1" dirty="0" smtClean="0">
                <a:solidFill>
                  <a:schemeClr val="bg1"/>
                </a:solidFill>
              </a:rPr>
              <a:t>( </a:t>
            </a:r>
            <a:r>
              <a:rPr lang="en-US" sz="2400" b="1" dirty="0">
                <a:solidFill>
                  <a:schemeClr val="bg1"/>
                </a:solidFill>
              </a:rPr>
              <a:t>Dr.Triloki </a:t>
            </a:r>
            <a:r>
              <a:rPr lang="en-US" sz="2400" b="1" dirty="0" smtClean="0">
                <a:solidFill>
                  <a:schemeClr val="bg1"/>
                </a:solidFill>
              </a:rPr>
              <a:t>Pant )</a:t>
            </a:r>
            <a:endParaRPr lang="en-US" sz="2400" b="1" dirty="0">
              <a:solidFill>
                <a:schemeClr val="bg1"/>
              </a:solidFill>
            </a:endParaRPr>
          </a:p>
          <a:p>
            <a:pPr marL="64008" indent="0" algn="ctr">
              <a:buNone/>
            </a:pPr>
            <a:endParaRPr lang="en-IN" sz="2300" b="1" dirty="0">
              <a:effectLst>
                <a:outerShdw blurRad="38100" dist="38100" dir="2700000" algn="tl">
                  <a:srgbClr val="000000">
                    <a:alpha val="43137"/>
                  </a:srgbClr>
                </a:outerShdw>
              </a:effectLst>
            </a:endParaRPr>
          </a:p>
        </p:txBody>
      </p:sp>
      <p:pic>
        <p:nvPicPr>
          <p:cNvPr id="4" name="image2.png"/>
          <p:cNvPicPr/>
          <p:nvPr/>
        </p:nvPicPr>
        <p:blipFill>
          <a:blip r:embed="rId2"/>
          <a:stretch>
            <a:fillRect/>
          </a:stretch>
        </p:blipFill>
        <p:spPr>
          <a:xfrm>
            <a:off x="3067050" y="1988840"/>
            <a:ext cx="3009900" cy="3009900"/>
          </a:xfrm>
          <a:prstGeom prst="rect">
            <a:avLst/>
          </a:prstGeom>
        </p:spPr>
      </p:pic>
    </p:spTree>
    <p:extLst>
      <p:ext uri="{BB962C8B-B14F-4D97-AF65-F5344CB8AC3E}">
        <p14:creationId xmlns:p14="http://schemas.microsoft.com/office/powerpoint/2010/main" val="177133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Flow Chart</a:t>
            </a:r>
            <a:endParaRPr lang="en-IN" sz="4500" dirty="0">
              <a:effectLst>
                <a:outerShdw blurRad="38100" dist="38100" dir="2700000" algn="tl">
                  <a:srgbClr val="000000">
                    <a:alpha val="43137"/>
                  </a:srgbClr>
                </a:outerShdw>
              </a:effectLst>
            </a:endParaRPr>
          </a:p>
        </p:txBody>
      </p:sp>
      <p:pic>
        <p:nvPicPr>
          <p:cNvPr id="4" name="image1.png"/>
          <p:cNvPicPr>
            <a:picLocks noGrp="1"/>
          </p:cNvPicPr>
          <p:nvPr>
            <p:ph idx="1"/>
          </p:nvPr>
        </p:nvPicPr>
        <p:blipFill>
          <a:blip r:embed="rId2"/>
          <a:stretch>
            <a:fillRect/>
          </a:stretch>
        </p:blipFill>
        <p:spPr>
          <a:xfrm>
            <a:off x="2314153" y="1600200"/>
            <a:ext cx="4515694" cy="4572000"/>
          </a:xfrm>
          <a:prstGeom prst="rect">
            <a:avLst/>
          </a:prstGeom>
        </p:spPr>
      </p:pic>
    </p:spTree>
    <p:extLst>
      <p:ext uri="{BB962C8B-B14F-4D97-AF65-F5344CB8AC3E}">
        <p14:creationId xmlns:p14="http://schemas.microsoft.com/office/powerpoint/2010/main" val="2231427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Result</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700808"/>
            <a:ext cx="8229600" cy="4572000"/>
          </a:xfrm>
        </p:spPr>
        <p:txBody>
          <a:bodyPr>
            <a:normAutofit/>
          </a:bodyPr>
          <a:lstStyle/>
          <a:p>
            <a:pPr algn="just"/>
            <a:r>
              <a:rPr lang="en-US" sz="2200" dirty="0" smtClean="0"/>
              <a:t>The </a:t>
            </a:r>
            <a:r>
              <a:rPr lang="en-US" sz="2200" dirty="0"/>
              <a:t>proposed model is able to detect faces correctly but when tried for videos, it takes more time for processing. The advantage of this model is that it is able to recognize faded pictures and side face images also which other traditional models are incapable of recognizing in such cases. </a:t>
            </a:r>
            <a:endParaRPr lang="en-US" sz="2200" dirty="0"/>
          </a:p>
          <a:p>
            <a:pPr algn="just"/>
            <a:r>
              <a:rPr lang="en-US" sz="2200" dirty="0" smtClean="0"/>
              <a:t>The </a:t>
            </a:r>
            <a:r>
              <a:rPr lang="en-US" sz="2200" dirty="0"/>
              <a:t>only drawback is that while detecting image during capturing images it fails to detect side views of the </a:t>
            </a:r>
            <a:r>
              <a:rPr lang="en-US" sz="2200" dirty="0" smtClean="0"/>
              <a:t>face</a:t>
            </a:r>
          </a:p>
          <a:p>
            <a:pPr algn="just"/>
            <a:r>
              <a:rPr lang="en-US" sz="2200" dirty="0" smtClean="0"/>
              <a:t>Results are shown in Fig (A) , Fig(B), Fig (C)</a:t>
            </a:r>
            <a:endParaRPr lang="en-US" sz="2200" dirty="0"/>
          </a:p>
          <a:p>
            <a:pPr marL="64008" indent="0">
              <a:buNone/>
            </a:pPr>
            <a:r>
              <a:rPr lang="en-US" dirty="0"/>
              <a:t/>
            </a:r>
            <a:br>
              <a:rPr lang="en-US" dirty="0"/>
            </a:br>
            <a:endParaRPr lang="en-IN" dirty="0"/>
          </a:p>
        </p:txBody>
      </p:sp>
    </p:spTree>
    <p:extLst>
      <p:ext uri="{BB962C8B-B14F-4D97-AF65-F5344CB8AC3E}">
        <p14:creationId xmlns:p14="http://schemas.microsoft.com/office/powerpoint/2010/main" val="1275170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5689127"/>
            <a:ext cx="4876800" cy="799306"/>
          </a:xfrm>
        </p:spPr>
        <p:txBody>
          <a:bodyPr/>
          <a:lstStyle/>
          <a:p>
            <a:r>
              <a:rPr lang="en-IN" sz="2000" dirty="0" smtClean="0">
                <a:solidFill>
                  <a:schemeClr val="bg1"/>
                </a:solidFill>
              </a:rPr>
              <a:t>                Fig (A)</a:t>
            </a:r>
            <a:endParaRPr lang="en-IN" sz="2000"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052736"/>
            <a:ext cx="8128000" cy="4572000"/>
          </a:xfrm>
        </p:spPr>
      </p:pic>
    </p:spTree>
    <p:extLst>
      <p:ext uri="{BB962C8B-B14F-4D97-AF65-F5344CB8AC3E}">
        <p14:creationId xmlns:p14="http://schemas.microsoft.com/office/powerpoint/2010/main" val="357980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31840" y="5733256"/>
            <a:ext cx="4876800" cy="799306"/>
          </a:xfrm>
        </p:spPr>
        <p:txBody>
          <a:bodyPr/>
          <a:lstStyle/>
          <a:p>
            <a:r>
              <a:rPr lang="en-IN" sz="2000" dirty="0" smtClean="0">
                <a:solidFill>
                  <a:schemeClr val="bg1"/>
                </a:solidFill>
              </a:rPr>
              <a:t>            Fig (B)</a:t>
            </a:r>
            <a:endParaRPr lang="en-IN" sz="2000" dirty="0">
              <a:solidFill>
                <a:schemeClr val="bg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052736"/>
            <a:ext cx="8128000" cy="4572000"/>
          </a:xfrm>
        </p:spPr>
      </p:pic>
    </p:spTree>
    <p:extLst>
      <p:ext uri="{BB962C8B-B14F-4D97-AF65-F5344CB8AC3E}">
        <p14:creationId xmlns:p14="http://schemas.microsoft.com/office/powerpoint/2010/main" val="1168314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124744"/>
            <a:ext cx="7416824" cy="4687416"/>
          </a:xfrm>
        </p:spPr>
      </p:pic>
      <p:sp>
        <p:nvSpPr>
          <p:cNvPr id="5" name="Title 1"/>
          <p:cNvSpPr>
            <a:spLocks noGrp="1"/>
          </p:cNvSpPr>
          <p:nvPr>
            <p:ph type="title"/>
          </p:nvPr>
        </p:nvSpPr>
        <p:spPr>
          <a:xfrm>
            <a:off x="2267744" y="5877272"/>
            <a:ext cx="4876800" cy="544013"/>
          </a:xfrm>
        </p:spPr>
        <p:txBody>
          <a:bodyPr/>
          <a:lstStyle/>
          <a:p>
            <a:r>
              <a:rPr lang="en-IN" sz="2000" dirty="0" smtClean="0"/>
              <a:t>		</a:t>
            </a:r>
            <a:r>
              <a:rPr lang="en-IN" sz="2000" dirty="0" smtClean="0">
                <a:solidFill>
                  <a:schemeClr val="bg1"/>
                </a:solidFill>
              </a:rPr>
              <a:t>Fig (C)</a:t>
            </a:r>
            <a:endParaRPr lang="en-IN" sz="2000" dirty="0"/>
          </a:p>
        </p:txBody>
      </p:sp>
    </p:spTree>
    <p:extLst>
      <p:ext uri="{BB962C8B-B14F-4D97-AF65-F5344CB8AC3E}">
        <p14:creationId xmlns:p14="http://schemas.microsoft.com/office/powerpoint/2010/main" val="266993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Conclusion</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700808"/>
            <a:ext cx="8229600" cy="4572000"/>
          </a:xfrm>
        </p:spPr>
        <p:txBody>
          <a:bodyPr>
            <a:normAutofit/>
          </a:bodyPr>
          <a:lstStyle/>
          <a:p>
            <a:pPr marL="64008" indent="0" algn="just">
              <a:buNone/>
            </a:pPr>
            <a:r>
              <a:rPr lang="en-IN" sz="2000" dirty="0"/>
              <a:t>The proposed model performs its functionality in an optimized way. The designed model takes more time to detect the faces when it works on videos. The main advantage of the designed model is that it can detect fade pictures, where other traditional models are not capable of detecting faces in such scenarios</a:t>
            </a:r>
            <a:r>
              <a:rPr lang="en-IN" sz="2000" dirty="0" smtClean="0"/>
              <a:t>.</a:t>
            </a:r>
          </a:p>
          <a:p>
            <a:pPr marL="64008" indent="0" algn="just">
              <a:buNone/>
            </a:pPr>
            <a:r>
              <a:rPr lang="en-US" sz="2000" dirty="0"/>
              <a:t>The only drawback is that while detecting face during capturing images it fails to detect  the side view of the face.</a:t>
            </a:r>
            <a:endParaRPr lang="en-IN" sz="2000" dirty="0"/>
          </a:p>
          <a:p>
            <a:pPr marL="64008" indent="0" algn="just">
              <a:buNone/>
            </a:pPr>
            <a:endParaRPr lang="en-IN" sz="2000" dirty="0"/>
          </a:p>
        </p:txBody>
      </p:sp>
    </p:spTree>
    <p:extLst>
      <p:ext uri="{BB962C8B-B14F-4D97-AF65-F5344CB8AC3E}">
        <p14:creationId xmlns:p14="http://schemas.microsoft.com/office/powerpoint/2010/main" val="2838522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sz="4500" dirty="0" smtClean="0">
                <a:effectLst>
                  <a:outerShdw blurRad="38100" dist="38100" dir="2700000" algn="tl">
                    <a:srgbClr val="000000">
                      <a:alpha val="43137"/>
                    </a:srgbClr>
                  </a:outerShdw>
                </a:effectLst>
              </a:rPr>
              <a:t>Future Scope</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772816"/>
            <a:ext cx="8229600" cy="4572000"/>
          </a:xfrm>
        </p:spPr>
        <p:txBody>
          <a:bodyPr/>
          <a:lstStyle/>
          <a:p>
            <a:pPr marL="64008" indent="0" algn="just" fontAlgn="base">
              <a:buNone/>
            </a:pPr>
            <a:r>
              <a:rPr lang="en-US" sz="2000" dirty="0"/>
              <a:t>Our future goals regarding face detection project are:</a:t>
            </a:r>
            <a:endParaRPr lang="en-US" sz="2000" dirty="0" smtClean="0"/>
          </a:p>
          <a:p>
            <a:pPr algn="just" fontAlgn="base"/>
            <a:r>
              <a:rPr lang="en-US" sz="2000" dirty="0" smtClean="0"/>
              <a:t>Provide </a:t>
            </a:r>
            <a:r>
              <a:rPr lang="en-US" sz="2000" dirty="0"/>
              <a:t>a good UI  to Users. Right now we run the program on the console which is hard to understand for users. We want to make it more in an abstract way.</a:t>
            </a:r>
          </a:p>
          <a:p>
            <a:pPr algn="just" fontAlgn="base"/>
            <a:r>
              <a:rPr lang="en-US" sz="2000" dirty="0"/>
              <a:t>Our program will be updated for face recognition as well</a:t>
            </a:r>
            <a:r>
              <a:rPr lang="en-US" sz="2000" dirty="0" smtClean="0"/>
              <a:t>.</a:t>
            </a:r>
          </a:p>
          <a:p>
            <a:pPr algn="just" fontAlgn="base"/>
            <a:r>
              <a:rPr lang="en-US" sz="2000" dirty="0"/>
              <a:t>In the future, proposed model can be extended to recognize the person from his face captured in footage of CCTV , that can help  to get the identity of person in minimal time. </a:t>
            </a:r>
          </a:p>
          <a:p>
            <a:pPr marL="64008" indent="0" algn="just">
              <a:buNone/>
            </a:pPr>
            <a:endParaRPr lang="en-IN" dirty="0"/>
          </a:p>
        </p:txBody>
      </p:sp>
    </p:spTree>
    <p:extLst>
      <p:ext uri="{BB962C8B-B14F-4D97-AF65-F5344CB8AC3E}">
        <p14:creationId xmlns:p14="http://schemas.microsoft.com/office/powerpoint/2010/main" val="2523848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96752"/>
            <a:ext cx="8229600" cy="4572000"/>
          </a:xfrm>
        </p:spPr>
        <p:txBody>
          <a:bodyPr>
            <a:normAutofit/>
          </a:bodyPr>
          <a:lstStyle/>
          <a:p>
            <a:pPr marL="64008" indent="0" algn="ctr">
              <a:buNone/>
            </a:pPr>
            <a:endParaRPr lang="en-IN" sz="7200" dirty="0">
              <a:solidFill>
                <a:schemeClr val="accent1"/>
              </a:solidFill>
            </a:endParaRPr>
          </a:p>
          <a:p>
            <a:pPr marL="64008" indent="0" algn="ctr">
              <a:buNone/>
            </a:pPr>
            <a:r>
              <a:rPr lang="en-IN" sz="7200" b="1" dirty="0" smtClean="0">
                <a:solidFill>
                  <a:schemeClr val="accent1"/>
                </a:solidFill>
                <a:effectLst>
                  <a:outerShdw blurRad="38100" dist="38100" dir="2700000" algn="tl">
                    <a:srgbClr val="000000">
                      <a:alpha val="43137"/>
                    </a:srgbClr>
                  </a:outerShdw>
                </a:effectLst>
              </a:rPr>
              <a:t>THANK YOU</a:t>
            </a:r>
            <a:endParaRPr lang="en-IN" sz="72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0601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2513818" y="620688"/>
            <a:ext cx="6587356" cy="1988840"/>
          </a:xfrm>
        </p:spPr>
        <p:txBody>
          <a:bodyPr/>
          <a:lstStyle/>
          <a:p>
            <a:pPr algn="ctr"/>
            <a:r>
              <a:rPr lang="en-US" dirty="0" smtClean="0">
                <a:effectLst>
                  <a:outerShdw blurRad="38100" dist="38100" dir="2700000" algn="tl">
                    <a:srgbClr val="000000">
                      <a:alpha val="43137"/>
                    </a:srgbClr>
                  </a:outerShdw>
                </a:effectLst>
                <a:latin typeface="Arial Rounded MT Bold" panose="020F0704030504030204" pitchFamily="34" charset="0"/>
              </a:rPr>
              <a:t>Face Detection</a:t>
            </a:r>
            <a:br>
              <a:rPr lang="en-US" dirty="0" smtClean="0">
                <a:effectLst>
                  <a:outerShdw blurRad="38100" dist="38100" dir="2700000" algn="tl">
                    <a:srgbClr val="000000">
                      <a:alpha val="43137"/>
                    </a:srgbClr>
                  </a:outerShdw>
                </a:effectLst>
                <a:latin typeface="Arial Rounded MT Bold" panose="020F0704030504030204" pitchFamily="34" charset="0"/>
              </a:rPr>
            </a:br>
            <a:endParaRPr lang="en-US" b="0" dirty="0">
              <a:effectLst>
                <a:outerShdw blurRad="38100" dist="38100" dir="2700000" algn="tl">
                  <a:srgbClr val="000000">
                    <a:alpha val="43137"/>
                  </a:srgbClr>
                </a:outerShdw>
              </a:effectLst>
              <a:latin typeface="Arial Rounded MT Bold" panose="020F0704030504030204" pitchFamily="34" charset="0"/>
            </a:endParaRPr>
          </a:p>
        </p:txBody>
      </p:sp>
      <p:sp>
        <p:nvSpPr>
          <p:cNvPr id="3" name="Rectangle 2"/>
          <p:cNvSpPr>
            <a:spLocks noGrp="1"/>
          </p:cNvSpPr>
          <p:nvPr>
            <p:ph type="subTitle" idx="1"/>
          </p:nvPr>
        </p:nvSpPr>
        <p:spPr>
          <a:xfrm>
            <a:off x="4067944" y="3573016"/>
            <a:ext cx="5031184" cy="3178791"/>
          </a:xfrm>
        </p:spPr>
        <p:txBody>
          <a:bodyPr>
            <a:normAutofit/>
          </a:bodyPr>
          <a:lstStyle/>
          <a:p>
            <a:endParaRPr lang="en-US" sz="1200" dirty="0">
              <a:solidFill>
                <a:schemeClr val="bg1"/>
              </a:solidFill>
            </a:endParaRPr>
          </a:p>
          <a:p>
            <a:endParaRPr lang="en-US" sz="1200" dirty="0" smtClean="0">
              <a:solidFill>
                <a:schemeClr val="bg1"/>
              </a:solidFill>
            </a:endParaRPr>
          </a:p>
          <a:p>
            <a:endParaRPr lang="en-US" sz="1200" dirty="0">
              <a:solidFill>
                <a:schemeClr val="bg1"/>
              </a:solidFill>
            </a:endParaRPr>
          </a:p>
          <a:p>
            <a:endParaRPr lang="en-US" sz="1200" dirty="0" smtClean="0">
              <a:solidFill>
                <a:schemeClr val="bg1"/>
              </a:solidFill>
            </a:endParaRPr>
          </a:p>
          <a:p>
            <a:pPr algn="r"/>
            <a:r>
              <a:rPr lang="en-US" sz="1200" dirty="0" smtClean="0">
                <a:solidFill>
                  <a:schemeClr val="bg1"/>
                </a:solidFill>
              </a:rPr>
              <a:t>Submitted by:</a:t>
            </a:r>
          </a:p>
          <a:p>
            <a:pPr algn="r"/>
            <a:r>
              <a:rPr lang="en-US" sz="1200" dirty="0" smtClean="0">
                <a:solidFill>
                  <a:schemeClr val="bg1"/>
                </a:solidFill>
              </a:rPr>
              <a:t>Mohammad Meraj          IIT2017024</a:t>
            </a:r>
          </a:p>
          <a:p>
            <a:pPr algn="r"/>
            <a:r>
              <a:rPr lang="en-US" sz="1200" dirty="0" smtClean="0">
                <a:solidFill>
                  <a:schemeClr val="bg1"/>
                </a:solidFill>
              </a:rPr>
              <a:t>Akash Kumar                 IIT2017047</a:t>
            </a:r>
          </a:p>
          <a:p>
            <a:pPr algn="r"/>
            <a:r>
              <a:rPr lang="en-US" sz="1200" dirty="0" smtClean="0">
                <a:solidFill>
                  <a:schemeClr val="bg1"/>
                </a:solidFill>
              </a:rPr>
              <a:t>Sachin Sharma              IIT2017099</a:t>
            </a:r>
          </a:p>
          <a:p>
            <a:pPr algn="r"/>
            <a:r>
              <a:rPr lang="en-US" sz="1200" dirty="0" smtClean="0">
                <a:solidFill>
                  <a:schemeClr val="bg1"/>
                </a:solidFill>
              </a:rPr>
              <a:t>Aman Kumar Anshu       IIT2017132</a:t>
            </a:r>
          </a:p>
          <a:p>
            <a:pPr algn="r"/>
            <a:r>
              <a:rPr lang="en-US" sz="1200" dirty="0" smtClean="0">
                <a:solidFill>
                  <a:schemeClr val="bg1"/>
                </a:solidFill>
              </a:rPr>
              <a:t>Roshan </a:t>
            </a:r>
            <a:r>
              <a:rPr lang="en-US" sz="1200" dirty="0">
                <a:solidFill>
                  <a:schemeClr val="bg1"/>
                </a:solidFill>
              </a:rPr>
              <a:t>B</a:t>
            </a:r>
            <a:r>
              <a:rPr lang="en-US" sz="1200" dirty="0" smtClean="0">
                <a:solidFill>
                  <a:schemeClr val="bg1"/>
                </a:solidFill>
              </a:rPr>
              <a:t>aghwar            IIT2017147</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Abstract</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1560" y="1916832"/>
            <a:ext cx="8229600" cy="4572000"/>
          </a:xfrm>
        </p:spPr>
        <p:txBody>
          <a:bodyPr>
            <a:normAutofit/>
          </a:bodyPr>
          <a:lstStyle/>
          <a:p>
            <a:pPr marL="64008" indent="0">
              <a:buNone/>
            </a:pPr>
            <a:r>
              <a:rPr lang="en-IN" sz="2000" dirty="0" smtClean="0"/>
              <a:t>	Human </a:t>
            </a:r>
            <a:r>
              <a:rPr lang="en-IN" sz="2000" dirty="0"/>
              <a:t>face detection has become a major field of interest in current research because there is no deterministic algorithm to find face(s) in a given image</a:t>
            </a:r>
            <a:r>
              <a:rPr lang="en-IN" sz="2000" dirty="0" smtClean="0"/>
              <a:t>.</a:t>
            </a:r>
          </a:p>
          <a:p>
            <a:pPr marL="64008" indent="0" algn="just">
              <a:buNone/>
            </a:pPr>
            <a:r>
              <a:rPr lang="en-US" sz="2000" dirty="0"/>
              <a:t> We have been seeing that online sites like Amazon, Flipkart and Facebook have developed a strange ability to detect objects in photographs. Previously, we have to tag the object by clicking on it. We must also have observed that while posting any group pic on </a:t>
            </a:r>
            <a:r>
              <a:rPr lang="en-US" sz="2000" dirty="0" smtClean="0"/>
              <a:t>Facebook </a:t>
            </a:r>
            <a:r>
              <a:rPr lang="en-US" sz="2000" dirty="0"/>
              <a:t>they detect every face in the window. This technology is face detection. </a:t>
            </a:r>
            <a:endParaRPr lang="en-IN" sz="2000" dirty="0"/>
          </a:p>
          <a:p>
            <a:endParaRPr lang="en-IN" sz="2000" dirty="0"/>
          </a:p>
        </p:txBody>
      </p:sp>
    </p:spTree>
    <p:extLst>
      <p:ext uri="{BB962C8B-B14F-4D97-AF65-F5344CB8AC3E}">
        <p14:creationId xmlns:p14="http://schemas.microsoft.com/office/powerpoint/2010/main" val="2718281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z="4500" dirty="0" smtClean="0">
                <a:effectLst>
                  <a:outerShdw blurRad="38100" dist="38100" dir="2700000" algn="tl">
                    <a:srgbClr val="000000">
                      <a:alpha val="43137"/>
                    </a:srgbClr>
                  </a:outerShdw>
                </a:effectLst>
              </a:rPr>
              <a:t>Introduction</a:t>
            </a:r>
            <a:endParaRPr lang="en-US" sz="4500"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457200" y="1772816"/>
            <a:ext cx="8229600" cy="4327376"/>
          </a:xfrm>
        </p:spPr>
        <p:txBody>
          <a:bodyPr>
            <a:noAutofit/>
          </a:bodyPr>
          <a:lstStyle/>
          <a:p>
            <a:pPr marL="64008" indent="0" algn="just">
              <a:buNone/>
            </a:pPr>
            <a:r>
              <a:rPr lang="en-US" sz="2000" dirty="0" smtClean="0"/>
              <a:t>	A </a:t>
            </a:r>
            <a:r>
              <a:rPr lang="en-US" sz="2000" dirty="0"/>
              <a:t>model that can be used in many types of devices to detect </a:t>
            </a:r>
            <a:r>
              <a:rPr lang="en-US" sz="2000" dirty="0" smtClean="0"/>
              <a:t>digital images </a:t>
            </a:r>
            <a:r>
              <a:rPr lang="en-US" sz="2000" dirty="0"/>
              <a:t>are called face detection. It is a specific case of object-class detection. In the search of the location and size of all the features belonging to a given </a:t>
            </a:r>
            <a:r>
              <a:rPr lang="en-US" sz="2000" dirty="0" smtClean="0"/>
              <a:t>class. The </a:t>
            </a:r>
            <a:r>
              <a:rPr lang="en-US" sz="2000" dirty="0"/>
              <a:t>main priority of this model will be on the frontal face detection. In this face-detection model, it firstly detects expected human eye areas by first evaluating all the possible valley regions in the given gray-level frame or picture. </a:t>
            </a:r>
            <a:endParaRPr lang="en-US" sz="2000" dirty="0" smtClean="0"/>
          </a:p>
          <a:p>
            <a:pPr marL="64008" indent="0" algn="just">
              <a:buNone/>
            </a:pPr>
            <a:r>
              <a:rPr lang="en-US" sz="2000" dirty="0"/>
              <a:t>A model is  used in many types of devices for detecting the digital images on viewpoint window are called face detection. Face detection belongs to a  specific case of the object-class detection. </a:t>
            </a:r>
            <a:endParaRPr lang="en-US" sz="2000" dirty="0"/>
          </a:p>
          <a:p>
            <a:pPr marL="64008" indent="0" algn="just">
              <a:buNone/>
            </a:pPr>
            <a:r>
              <a:rPr lang="en-US" sz="2000" dirty="0"/>
              <a:t/>
            </a:r>
            <a:br>
              <a:rPr lang="en-US" sz="2000" dirty="0"/>
            </a:br>
            <a:r>
              <a:rPr lang="en-US" sz="2000" dirty="0"/>
              <a:t/>
            </a:r>
            <a:br>
              <a:rPr lang="en-US" sz="2000" dirty="0"/>
            </a:br>
            <a:endParaRPr lang="en-IN" sz="2000"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100" dirty="0" smtClean="0">
                <a:effectLst>
                  <a:outerShdw blurRad="38100" dist="38100" dir="2700000" algn="tl">
                    <a:srgbClr val="000000">
                      <a:alpha val="43137"/>
                    </a:srgbClr>
                  </a:outerShdw>
                </a:effectLst>
              </a:rPr>
              <a:t>Project Perspective</a:t>
            </a:r>
            <a:endParaRPr lang="en-IN" sz="41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1916832"/>
            <a:ext cx="8229600" cy="4572000"/>
          </a:xfrm>
        </p:spPr>
        <p:txBody>
          <a:bodyPr>
            <a:normAutofit/>
          </a:bodyPr>
          <a:lstStyle/>
          <a:p>
            <a:pPr marL="64008" indent="0">
              <a:buNone/>
            </a:pPr>
            <a:r>
              <a:rPr lang="en-IN" sz="2000" dirty="0" smtClean="0"/>
              <a:t>	Main perspective of our project is to detect the faces from given image as input and detect faces in real-time stream. Our project take the input and process it and produce output as identifying face and keep it inside red frame.</a:t>
            </a:r>
            <a:endParaRPr lang="en-IN" sz="2000" dirty="0"/>
          </a:p>
        </p:txBody>
      </p:sp>
    </p:spTree>
    <p:extLst>
      <p:ext uri="{BB962C8B-B14F-4D97-AF65-F5344CB8AC3E}">
        <p14:creationId xmlns:p14="http://schemas.microsoft.com/office/powerpoint/2010/main" val="829327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Methodology</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9238" y="1916832"/>
            <a:ext cx="8229600" cy="4572000"/>
          </a:xfrm>
        </p:spPr>
        <p:txBody>
          <a:bodyPr>
            <a:normAutofit/>
          </a:bodyPr>
          <a:lstStyle/>
          <a:p>
            <a:pPr marL="64008" indent="0" algn="just">
              <a:buNone/>
            </a:pPr>
            <a:r>
              <a:rPr lang="en-IN" sz="2000" dirty="0" smtClean="0"/>
              <a:t>	We are using a Deep Learning approach in which Convolutional Neural Network (CNN) Algorithms is used for face detection.CNN determines the features of faces using the Eigenvalues of faces which are predefined inside algorithm.</a:t>
            </a:r>
          </a:p>
          <a:p>
            <a:endParaRPr lang="en-IN" sz="2000" dirty="0"/>
          </a:p>
        </p:txBody>
      </p:sp>
    </p:spTree>
    <p:extLst>
      <p:ext uri="{BB962C8B-B14F-4D97-AF65-F5344CB8AC3E}">
        <p14:creationId xmlns:p14="http://schemas.microsoft.com/office/powerpoint/2010/main" val="28733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How it’s Working</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700808"/>
            <a:ext cx="8229600" cy="4572000"/>
          </a:xfrm>
        </p:spPr>
        <p:txBody>
          <a:bodyPr>
            <a:normAutofit/>
          </a:bodyPr>
          <a:lstStyle/>
          <a:p>
            <a:pPr algn="just"/>
            <a:r>
              <a:rPr lang="en-US" sz="2000" dirty="0"/>
              <a:t>The pre-trained deep learning-based files are fed as the input arguments.</a:t>
            </a:r>
            <a:endParaRPr lang="en-US" sz="2000" dirty="0"/>
          </a:p>
          <a:p>
            <a:pPr algn="just"/>
            <a:r>
              <a:rPr lang="en-US" sz="2000" dirty="0"/>
              <a:t>The program takes the visual input from the camera and stores the facial information in the numpy array.</a:t>
            </a:r>
            <a:endParaRPr lang="en-US" sz="2000" dirty="0"/>
          </a:p>
          <a:p>
            <a:pPr algn="just"/>
            <a:r>
              <a:rPr lang="en-US" sz="2000" dirty="0"/>
              <a:t>Using deep learning techniques, it identifies the faces and draws a rectangle around the detected faces.</a:t>
            </a:r>
            <a:endParaRPr lang="en-US" sz="2000" dirty="0"/>
          </a:p>
          <a:p>
            <a:pPr marL="64008" indent="0">
              <a:buNone/>
            </a:pPr>
            <a:r>
              <a:rPr lang="en-US" dirty="0"/>
              <a:t/>
            </a:r>
            <a:br>
              <a:rPr lang="en-US" dirty="0"/>
            </a:br>
            <a:endParaRPr lang="en-IN" dirty="0"/>
          </a:p>
        </p:txBody>
      </p:sp>
    </p:spTree>
    <p:extLst>
      <p:ext uri="{BB962C8B-B14F-4D97-AF65-F5344CB8AC3E}">
        <p14:creationId xmlns:p14="http://schemas.microsoft.com/office/powerpoint/2010/main" val="3063945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dirty="0" smtClean="0">
                <a:effectLst>
                  <a:outerShdw blurRad="38100" dist="38100" dir="2700000" algn="tl">
                    <a:srgbClr val="000000">
                      <a:alpha val="43137"/>
                    </a:srgbClr>
                  </a:outerShdw>
                </a:effectLst>
              </a:rPr>
              <a:t>Functions</a:t>
            </a:r>
            <a:endParaRPr lang="en-IN" sz="45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83874" y="1844824"/>
            <a:ext cx="8229600" cy="4572000"/>
          </a:xfrm>
        </p:spPr>
        <p:txBody>
          <a:bodyPr>
            <a:normAutofit/>
          </a:bodyPr>
          <a:lstStyle/>
          <a:p>
            <a:pPr algn="just"/>
            <a:r>
              <a:rPr lang="en-US" sz="2000" b="1" dirty="0"/>
              <a:t>System’s Input</a:t>
            </a:r>
            <a:r>
              <a:rPr lang="en-US" sz="2000" dirty="0"/>
              <a:t>- Here we give the input through the camera or webcam it may be a image or in the form of video stream.</a:t>
            </a:r>
            <a:endParaRPr lang="en-US" sz="2000" dirty="0"/>
          </a:p>
          <a:p>
            <a:pPr algn="just"/>
            <a:r>
              <a:rPr lang="en-US" sz="2000" b="1" dirty="0"/>
              <a:t>Data Processing</a:t>
            </a:r>
            <a:r>
              <a:rPr lang="en-US" sz="2000" dirty="0"/>
              <a:t>- Here we have libraries like opencv </a:t>
            </a:r>
            <a:r>
              <a:rPr lang="en-US" sz="2000" dirty="0" smtClean="0"/>
              <a:t> </a:t>
            </a:r>
            <a:r>
              <a:rPr lang="en-US" sz="2000" dirty="0"/>
              <a:t>by which our system process the input data and make a decision that it is a face or not.</a:t>
            </a:r>
            <a:endParaRPr lang="en-US" sz="2000" dirty="0"/>
          </a:p>
          <a:p>
            <a:pPr algn="just"/>
            <a:r>
              <a:rPr lang="en-US" sz="2000" b="1" dirty="0"/>
              <a:t>Expected Output</a:t>
            </a:r>
            <a:r>
              <a:rPr lang="en-US" sz="2000" dirty="0"/>
              <a:t>- Our expected output is that if input have human faces than it detect it.</a:t>
            </a:r>
            <a:endParaRPr lang="en-US" sz="2000" dirty="0"/>
          </a:p>
          <a:p>
            <a:pPr marL="64008" indent="0" algn="just">
              <a:buNone/>
            </a:pPr>
            <a:r>
              <a:rPr lang="en-US" dirty="0"/>
              <a:t/>
            </a:r>
            <a:br>
              <a:rPr lang="en-US" dirty="0"/>
            </a:br>
            <a:endParaRPr lang="en-IN" dirty="0"/>
          </a:p>
        </p:txBody>
      </p:sp>
    </p:spTree>
    <p:extLst>
      <p:ext uri="{BB962C8B-B14F-4D97-AF65-F5344CB8AC3E}">
        <p14:creationId xmlns:p14="http://schemas.microsoft.com/office/powerpoint/2010/main" val="24484432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effectLst>
                  <a:outerShdw blurRad="38100" dist="38100" dir="2700000" algn="tl">
                    <a:srgbClr val="000000">
                      <a:alpha val="43137"/>
                    </a:srgbClr>
                  </a:outerShdw>
                </a:effectLst>
              </a:rPr>
              <a:t>Use Case Diagram</a:t>
            </a:r>
            <a:endParaRPr lang="en-IN" dirty="0">
              <a:effectLst>
                <a:outerShdw blurRad="38100" dist="38100" dir="2700000" algn="tl">
                  <a:srgbClr val="000000">
                    <a:alpha val="43137"/>
                  </a:srgbClr>
                </a:outerShdw>
              </a:effectLst>
            </a:endParaRPr>
          </a:p>
        </p:txBody>
      </p:sp>
      <p:pic>
        <p:nvPicPr>
          <p:cNvPr id="4" name="image3.png"/>
          <p:cNvPicPr>
            <a:picLocks noGrp="1"/>
          </p:cNvPicPr>
          <p:nvPr>
            <p:ph idx="1"/>
          </p:nvPr>
        </p:nvPicPr>
        <p:blipFill>
          <a:blip r:embed="rId2"/>
          <a:stretch>
            <a:fillRect/>
          </a:stretch>
        </p:blipFill>
        <p:spPr>
          <a:xfrm>
            <a:off x="3703240" y="1600200"/>
            <a:ext cx="1737520" cy="4572000"/>
          </a:xfrm>
          <a:prstGeom prst="rect">
            <a:avLst/>
          </a:prstGeom>
        </p:spPr>
      </p:pic>
    </p:spTree>
    <p:extLst>
      <p:ext uri="{BB962C8B-B14F-4D97-AF65-F5344CB8AC3E}">
        <p14:creationId xmlns:p14="http://schemas.microsoft.com/office/powerpoint/2010/main" val="22956795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2.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326</Words>
  <Application>Microsoft Office PowerPoint</Application>
  <PresentationFormat>On-screen Show (4:3)</PresentationFormat>
  <Paragraphs>65</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Rounded MT Bold</vt:lpstr>
      <vt:lpstr>Calibri</vt:lpstr>
      <vt:lpstr>Segoe UI</vt:lpstr>
      <vt:lpstr>Wingdings 2</vt:lpstr>
      <vt:lpstr>Verve</vt:lpstr>
      <vt:lpstr>PowerPoint Presentation</vt:lpstr>
      <vt:lpstr>Face Detection </vt:lpstr>
      <vt:lpstr>Abstract</vt:lpstr>
      <vt:lpstr>Introduction</vt:lpstr>
      <vt:lpstr>Project Perspective</vt:lpstr>
      <vt:lpstr>Methodology</vt:lpstr>
      <vt:lpstr>How it’s Working</vt:lpstr>
      <vt:lpstr>Functions</vt:lpstr>
      <vt:lpstr>Use Case Diagram</vt:lpstr>
      <vt:lpstr>Flow Chart</vt:lpstr>
      <vt:lpstr>Result</vt:lpstr>
      <vt:lpstr>                Fig (A)</vt:lpstr>
      <vt:lpstr>            Fig (B)</vt:lpstr>
      <vt:lpstr>  Fig (C)</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2019-12-03T17:06:39Z</dcterms:created>
  <dcterms:modified xsi:type="dcterms:W3CDTF">2019-12-04T01:16:41Z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